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81" r:id="rId2"/>
    <p:sldId id="282" r:id="rId3"/>
    <p:sldId id="292" r:id="rId4"/>
    <p:sldId id="293" r:id="rId5"/>
    <p:sldId id="308" r:id="rId6"/>
    <p:sldId id="297" r:id="rId7"/>
    <p:sldId id="310" r:id="rId8"/>
    <p:sldId id="311" r:id="rId9"/>
    <p:sldId id="312" r:id="rId10"/>
    <p:sldId id="303" r:id="rId11"/>
    <p:sldId id="313" r:id="rId12"/>
    <p:sldId id="301" r:id="rId13"/>
    <p:sldId id="314" r:id="rId14"/>
    <p:sldId id="315" r:id="rId15"/>
    <p:sldId id="306" r:id="rId16"/>
    <p:sldId id="316" r:id="rId17"/>
    <p:sldId id="317" r:id="rId18"/>
    <p:sldId id="307" r:id="rId19"/>
    <p:sldId id="298" r:id="rId20"/>
  </p:sldIdLst>
  <p:sldSz cx="12192000" cy="6858000"/>
  <p:notesSz cx="7104063" cy="10234613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86598" autoAdjust="0"/>
  </p:normalViewPr>
  <p:slideViewPr>
    <p:cSldViewPr snapToGrid="0">
      <p:cViewPr varScale="1">
        <p:scale>
          <a:sx n="64" d="100"/>
          <a:sy n="64" d="100"/>
        </p:scale>
        <p:origin x="10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167998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90"/>
            </a:lvl1pPr>
          </a:lstStyle>
          <a:p>
            <a:fld id="{0F9B84EA-7D68-4D60-9CB1-D50884785D1C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167998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9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9771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560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2068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65949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5927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7726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7072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5819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5363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86363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54106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3798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5492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3187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5773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2415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1927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0258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2612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3788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3901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zh-TW">
                <a:latin typeface="Source Han Sans TC"/>
                <a:ea typeface="Source Han Sans TC"/>
              </a:rPr>
              <a:t>按一下此處編輯母版標題樣式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zh-TW">
                <a:latin typeface="Source Han Sans TC"/>
                <a:ea typeface="Source Han Sans TC"/>
              </a:rPr>
              <a:t>按一下此處編輯母版副標題樣式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按一下此處編輯母版文字樣式</a:t>
            </a:r>
          </a:p>
          <a:p>
            <a:pPr lvl="1"/>
            <a:r>
              <a:rPr lang="zh-TW" altLang="zh-TW">
                <a:latin typeface="Source Han Sans TC"/>
                <a:ea typeface="Source Han Sans TC"/>
              </a:rPr>
              <a:t>第二級</a:t>
            </a:r>
          </a:p>
          <a:p>
            <a:pPr lvl="2"/>
            <a:r>
              <a:rPr lang="zh-TW" altLang="zh-TW">
                <a:latin typeface="Source Han Sans TC"/>
                <a:ea typeface="Source Han Sans TC"/>
              </a:rPr>
              <a:t>第三級</a:t>
            </a:r>
          </a:p>
          <a:p>
            <a:pPr lvl="3"/>
            <a:r>
              <a:rPr lang="zh-TW" altLang="zh-TW">
                <a:latin typeface="Source Han Sans TC"/>
                <a:ea typeface="Source Han Sans TC"/>
              </a:rPr>
              <a:t>第四級</a:t>
            </a:r>
          </a:p>
          <a:p>
            <a:pPr lvl="4"/>
            <a:r>
              <a:rPr lang="zh-TW" altLang="zh-TW">
                <a:latin typeface="Source Han Sans TC"/>
                <a:ea typeface="Source Han Sans TC"/>
              </a:rPr>
              <a:t>第五級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1209303" y="356659"/>
            <a:ext cx="7863029" cy="440676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2935" b="0" i="0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defTabSz="685165"/>
            <a:r>
              <a:rPr lang="zh-TW" altLang="zh-TW">
                <a:latin typeface="Source Han Sans TC"/>
                <a:ea typeface="Source Han Sans TC"/>
              </a:rPr>
              <a:t>請輸入您的關鍵字</a:t>
            </a:r>
            <a:endParaRPr lang="zh-CN" altLang="en-US"/>
          </a:p>
        </p:txBody>
      </p:sp>
      <p:cxnSp>
        <p:nvCxnSpPr>
          <p:cNvPr id="3" name="直接连接符 2"/>
          <p:cNvCxnSpPr/>
          <p:nvPr userDrawn="1"/>
        </p:nvCxnSpPr>
        <p:spPr>
          <a:xfrm flipV="1">
            <a:off x="1270838" y="872083"/>
            <a:ext cx="10479237" cy="1"/>
          </a:xfrm>
          <a:prstGeom prst="line">
            <a:avLst/>
          </a:prstGeom>
          <a:ln w="1587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组合 3"/>
          <p:cNvGrpSpPr/>
          <p:nvPr userDrawn="1"/>
        </p:nvGrpSpPr>
        <p:grpSpPr>
          <a:xfrm>
            <a:off x="527435" y="331259"/>
            <a:ext cx="528000" cy="528000"/>
            <a:chOff x="406574" y="236732"/>
            <a:chExt cx="612048" cy="593261"/>
          </a:xfrm>
        </p:grpSpPr>
        <p:sp>
          <p:nvSpPr>
            <p:cNvPr id="5" name="矩形 4"/>
            <p:cNvSpPr/>
            <p:nvPr userDrawn="1"/>
          </p:nvSpPr>
          <p:spPr>
            <a:xfrm>
              <a:off x="406574" y="236732"/>
              <a:ext cx="504000" cy="50400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6" name="矩形 5"/>
            <p:cNvSpPr/>
            <p:nvPr userDrawn="1"/>
          </p:nvSpPr>
          <p:spPr>
            <a:xfrm>
              <a:off x="694606" y="512239"/>
              <a:ext cx="324016" cy="3177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grpSp>
        <p:nvGrpSpPr>
          <p:cNvPr id="7" name="组合 6"/>
          <p:cNvGrpSpPr/>
          <p:nvPr userDrawn="1"/>
        </p:nvGrpSpPr>
        <p:grpSpPr>
          <a:xfrm>
            <a:off x="9402668" y="235249"/>
            <a:ext cx="2776985" cy="1229868"/>
            <a:chOff x="2906158" y="354532"/>
            <a:chExt cx="2295775" cy="1362107"/>
          </a:xfrm>
        </p:grpSpPr>
        <p:sp>
          <p:nvSpPr>
            <p:cNvPr id="8" name="TextBox 18"/>
            <p:cNvSpPr txBox="1"/>
            <p:nvPr/>
          </p:nvSpPr>
          <p:spPr>
            <a:xfrm>
              <a:off x="3741008" y="481697"/>
              <a:ext cx="1325774" cy="37133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16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Han Sans TC"/>
                  <a:ea typeface="Source Han Sans TC"/>
                </a:rPr>
                <a:t>您的公司名稱</a:t>
              </a:r>
            </a:p>
          </p:txBody>
        </p:sp>
        <p:sp>
          <p:nvSpPr>
            <p:cNvPr id="9" name="TextBox 19"/>
            <p:cNvSpPr txBox="1"/>
            <p:nvPr/>
          </p:nvSpPr>
          <p:spPr>
            <a:xfrm>
              <a:off x="3743580" y="735461"/>
              <a:ext cx="1458352" cy="247272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865" b="1">
                  <a:solidFill>
                    <a:schemeClr val="tx1">
                      <a:lumMod val="50000"/>
                      <a:lumOff val="50000"/>
                    </a:schemeClr>
                  </a:solidFill>
                  <a:latin typeface="Source Han Sans TC"/>
                  <a:ea typeface="Source Han Sans TC"/>
                  <a:cs typeface="Arial" panose="020B0604020202020204" pitchFamily="34" charset="0"/>
                </a:rPr>
                <a:t>您的公司名稱</a:t>
              </a:r>
              <a:endParaRPr lang="zh-CN" altLang="en-US" sz="865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20"/>
            <p:cNvSpPr txBox="1"/>
            <p:nvPr/>
          </p:nvSpPr>
          <p:spPr>
            <a:xfrm>
              <a:off x="2906157" y="354532"/>
              <a:ext cx="1063242" cy="136210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3735" spc="-200">
                  <a:solidFill>
                    <a:schemeClr val="accent1"/>
                  </a:solidFill>
                  <a:latin typeface="Source Han Sans TC"/>
                  <a:ea typeface="Source Han Sans TC"/>
                  <a:cs typeface="Arial" panose="020B0604020202020204" pitchFamily="34" charset="0"/>
                </a:rPr>
                <a:t>LOGO</a:t>
              </a:r>
              <a:endParaRPr lang="zh-CN" altLang="en-US" sz="3735" spc="-20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prism isInverted="1"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1209303" y="356659"/>
            <a:ext cx="7863029" cy="440676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2935" b="0" i="0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defTabSz="685165"/>
            <a:r>
              <a:rPr lang="zh-TW" altLang="zh-TW">
                <a:latin typeface="Source Han Sans TC"/>
                <a:ea typeface="Source Han Sans TC"/>
              </a:rPr>
              <a:t>請輸入您的關鍵字</a:t>
            </a:r>
            <a:endParaRPr lang="zh-CN" altLang="en-US"/>
          </a:p>
        </p:txBody>
      </p:sp>
      <p:cxnSp>
        <p:nvCxnSpPr>
          <p:cNvPr id="3" name="直接连接符 2"/>
          <p:cNvCxnSpPr/>
          <p:nvPr userDrawn="1"/>
        </p:nvCxnSpPr>
        <p:spPr>
          <a:xfrm flipV="1">
            <a:off x="1270838" y="872083"/>
            <a:ext cx="10479237" cy="1"/>
          </a:xfrm>
          <a:prstGeom prst="line">
            <a:avLst/>
          </a:prstGeom>
          <a:ln w="1587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组合 3"/>
          <p:cNvGrpSpPr/>
          <p:nvPr userDrawn="1"/>
        </p:nvGrpSpPr>
        <p:grpSpPr>
          <a:xfrm>
            <a:off x="527435" y="331259"/>
            <a:ext cx="528000" cy="528000"/>
            <a:chOff x="406574" y="236732"/>
            <a:chExt cx="612048" cy="593261"/>
          </a:xfrm>
        </p:grpSpPr>
        <p:sp>
          <p:nvSpPr>
            <p:cNvPr id="5" name="矩形 4"/>
            <p:cNvSpPr/>
            <p:nvPr userDrawn="1"/>
          </p:nvSpPr>
          <p:spPr>
            <a:xfrm>
              <a:off x="406574" y="236732"/>
              <a:ext cx="504000" cy="50400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6" name="矩形 5"/>
            <p:cNvSpPr/>
            <p:nvPr userDrawn="1"/>
          </p:nvSpPr>
          <p:spPr>
            <a:xfrm>
              <a:off x="694606" y="512239"/>
              <a:ext cx="324016" cy="3177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grpSp>
        <p:nvGrpSpPr>
          <p:cNvPr id="7" name="组合 6"/>
          <p:cNvGrpSpPr/>
          <p:nvPr userDrawn="1"/>
        </p:nvGrpSpPr>
        <p:grpSpPr>
          <a:xfrm>
            <a:off x="9402668" y="235249"/>
            <a:ext cx="2776985" cy="1229868"/>
            <a:chOff x="2906158" y="354532"/>
            <a:chExt cx="2295775" cy="1362107"/>
          </a:xfrm>
        </p:grpSpPr>
        <p:sp>
          <p:nvSpPr>
            <p:cNvPr id="8" name="TextBox 18"/>
            <p:cNvSpPr txBox="1"/>
            <p:nvPr/>
          </p:nvSpPr>
          <p:spPr>
            <a:xfrm>
              <a:off x="3741008" y="481697"/>
              <a:ext cx="1325774" cy="37133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16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Han Sans TC"/>
                  <a:ea typeface="Source Han Sans TC"/>
                </a:rPr>
                <a:t>您的公司名稱</a:t>
              </a:r>
            </a:p>
          </p:txBody>
        </p:sp>
        <p:sp>
          <p:nvSpPr>
            <p:cNvPr id="9" name="TextBox 19"/>
            <p:cNvSpPr txBox="1"/>
            <p:nvPr/>
          </p:nvSpPr>
          <p:spPr>
            <a:xfrm>
              <a:off x="3743580" y="735461"/>
              <a:ext cx="1458352" cy="247272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865" b="1">
                  <a:solidFill>
                    <a:schemeClr val="tx1">
                      <a:lumMod val="50000"/>
                      <a:lumOff val="50000"/>
                    </a:schemeClr>
                  </a:solidFill>
                  <a:latin typeface="Source Han Sans TC"/>
                  <a:ea typeface="Source Han Sans TC"/>
                  <a:cs typeface="Arial" panose="020B0604020202020204" pitchFamily="34" charset="0"/>
                </a:rPr>
                <a:t>您的公司名稱</a:t>
              </a:r>
              <a:endParaRPr lang="zh-CN" altLang="en-US" sz="865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20"/>
            <p:cNvSpPr txBox="1"/>
            <p:nvPr/>
          </p:nvSpPr>
          <p:spPr>
            <a:xfrm>
              <a:off x="2906157" y="354532"/>
              <a:ext cx="1063242" cy="136210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3735" spc="-200">
                  <a:solidFill>
                    <a:schemeClr val="accent1"/>
                  </a:solidFill>
                  <a:latin typeface="Source Han Sans TC"/>
                  <a:ea typeface="Source Han Sans TC"/>
                  <a:cs typeface="Arial" panose="020B0604020202020204" pitchFamily="34" charset="0"/>
                </a:rPr>
                <a:t>LOGO</a:t>
              </a:r>
              <a:endParaRPr lang="zh-CN" altLang="en-US" sz="3735" spc="-20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5000">
        <p14:switch dir="r"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1209303" y="356659"/>
            <a:ext cx="7863029" cy="440676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2935" b="0" i="0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defTabSz="685165"/>
            <a:r>
              <a:rPr lang="zh-TW" altLang="zh-TW">
                <a:latin typeface="Source Han Sans TC"/>
                <a:ea typeface="Source Han Sans TC"/>
              </a:rPr>
              <a:t>請輸入您的關鍵字</a:t>
            </a:r>
            <a:endParaRPr lang="zh-CN" altLang="en-US"/>
          </a:p>
        </p:txBody>
      </p:sp>
      <p:cxnSp>
        <p:nvCxnSpPr>
          <p:cNvPr id="3" name="直接连接符 2"/>
          <p:cNvCxnSpPr/>
          <p:nvPr userDrawn="1"/>
        </p:nvCxnSpPr>
        <p:spPr>
          <a:xfrm flipV="1">
            <a:off x="1270838" y="872083"/>
            <a:ext cx="10479237" cy="1"/>
          </a:xfrm>
          <a:prstGeom prst="line">
            <a:avLst/>
          </a:prstGeom>
          <a:ln w="1587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组合 3"/>
          <p:cNvGrpSpPr/>
          <p:nvPr userDrawn="1"/>
        </p:nvGrpSpPr>
        <p:grpSpPr>
          <a:xfrm>
            <a:off x="527435" y="331259"/>
            <a:ext cx="528000" cy="528000"/>
            <a:chOff x="406574" y="236732"/>
            <a:chExt cx="612048" cy="593261"/>
          </a:xfrm>
        </p:grpSpPr>
        <p:sp>
          <p:nvSpPr>
            <p:cNvPr id="5" name="矩形 4"/>
            <p:cNvSpPr/>
            <p:nvPr userDrawn="1"/>
          </p:nvSpPr>
          <p:spPr>
            <a:xfrm>
              <a:off x="406574" y="236732"/>
              <a:ext cx="504000" cy="50400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6" name="矩形 5"/>
            <p:cNvSpPr/>
            <p:nvPr userDrawn="1"/>
          </p:nvSpPr>
          <p:spPr>
            <a:xfrm>
              <a:off x="694606" y="512239"/>
              <a:ext cx="324016" cy="3177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grpSp>
        <p:nvGrpSpPr>
          <p:cNvPr id="7" name="组合 6"/>
          <p:cNvGrpSpPr/>
          <p:nvPr userDrawn="1"/>
        </p:nvGrpSpPr>
        <p:grpSpPr>
          <a:xfrm>
            <a:off x="9402668" y="235249"/>
            <a:ext cx="2776985" cy="1229868"/>
            <a:chOff x="2906158" y="354532"/>
            <a:chExt cx="2295775" cy="1362107"/>
          </a:xfrm>
        </p:grpSpPr>
        <p:sp>
          <p:nvSpPr>
            <p:cNvPr id="8" name="TextBox 18"/>
            <p:cNvSpPr txBox="1"/>
            <p:nvPr/>
          </p:nvSpPr>
          <p:spPr>
            <a:xfrm>
              <a:off x="3741008" y="481697"/>
              <a:ext cx="1325774" cy="37133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16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Han Sans TC"/>
                  <a:ea typeface="Source Han Sans TC"/>
                </a:rPr>
                <a:t>您的公司名稱</a:t>
              </a:r>
            </a:p>
          </p:txBody>
        </p:sp>
        <p:sp>
          <p:nvSpPr>
            <p:cNvPr id="9" name="TextBox 19"/>
            <p:cNvSpPr txBox="1"/>
            <p:nvPr/>
          </p:nvSpPr>
          <p:spPr>
            <a:xfrm>
              <a:off x="3743580" y="735461"/>
              <a:ext cx="1458352" cy="247272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865" b="1">
                  <a:solidFill>
                    <a:schemeClr val="tx1">
                      <a:lumMod val="50000"/>
                      <a:lumOff val="50000"/>
                    </a:schemeClr>
                  </a:solidFill>
                  <a:latin typeface="Source Han Sans TC"/>
                  <a:ea typeface="Source Han Sans TC"/>
                  <a:cs typeface="Arial" panose="020B0604020202020204" pitchFamily="34" charset="0"/>
                </a:rPr>
                <a:t>您的公司名稱</a:t>
              </a:r>
              <a:endParaRPr lang="zh-CN" altLang="en-US" sz="865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20"/>
            <p:cNvSpPr txBox="1"/>
            <p:nvPr/>
          </p:nvSpPr>
          <p:spPr>
            <a:xfrm>
              <a:off x="2906157" y="354532"/>
              <a:ext cx="1063242" cy="136210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3735" spc="-200">
                  <a:solidFill>
                    <a:schemeClr val="accent1"/>
                  </a:solidFill>
                  <a:latin typeface="Source Han Sans TC"/>
                  <a:ea typeface="Source Han Sans TC"/>
                  <a:cs typeface="Arial" panose="020B0604020202020204" pitchFamily="34" charset="0"/>
                </a:rPr>
                <a:t>LOGO</a:t>
              </a:r>
              <a:endParaRPr lang="zh-CN" altLang="en-US" sz="3735" spc="-20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5000">
        <p14:flip dir="r"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1209303" y="356659"/>
            <a:ext cx="7863029" cy="440676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2935" b="0" i="0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defTabSz="685165"/>
            <a:r>
              <a:rPr lang="zh-TW" altLang="zh-TW">
                <a:latin typeface="Source Han Sans TC"/>
                <a:ea typeface="Source Han Sans TC"/>
              </a:rPr>
              <a:t>請輸入您的關鍵字</a:t>
            </a:r>
            <a:endParaRPr lang="zh-CN" altLang="en-US"/>
          </a:p>
        </p:txBody>
      </p:sp>
      <p:cxnSp>
        <p:nvCxnSpPr>
          <p:cNvPr id="3" name="直接连接符 2"/>
          <p:cNvCxnSpPr/>
          <p:nvPr userDrawn="1"/>
        </p:nvCxnSpPr>
        <p:spPr>
          <a:xfrm flipV="1">
            <a:off x="1270838" y="872083"/>
            <a:ext cx="10479237" cy="1"/>
          </a:xfrm>
          <a:prstGeom prst="line">
            <a:avLst/>
          </a:prstGeom>
          <a:ln w="1587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组合 3"/>
          <p:cNvGrpSpPr/>
          <p:nvPr userDrawn="1"/>
        </p:nvGrpSpPr>
        <p:grpSpPr>
          <a:xfrm>
            <a:off x="527435" y="331259"/>
            <a:ext cx="528000" cy="528000"/>
            <a:chOff x="406574" y="236732"/>
            <a:chExt cx="612048" cy="593261"/>
          </a:xfrm>
        </p:grpSpPr>
        <p:sp>
          <p:nvSpPr>
            <p:cNvPr id="5" name="矩形 4"/>
            <p:cNvSpPr/>
            <p:nvPr userDrawn="1"/>
          </p:nvSpPr>
          <p:spPr>
            <a:xfrm>
              <a:off x="406574" y="236732"/>
              <a:ext cx="504000" cy="50400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6" name="矩形 5"/>
            <p:cNvSpPr/>
            <p:nvPr userDrawn="1"/>
          </p:nvSpPr>
          <p:spPr>
            <a:xfrm>
              <a:off x="694606" y="512239"/>
              <a:ext cx="324016" cy="3177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grpSp>
        <p:nvGrpSpPr>
          <p:cNvPr id="7" name="组合 6"/>
          <p:cNvGrpSpPr/>
          <p:nvPr userDrawn="1"/>
        </p:nvGrpSpPr>
        <p:grpSpPr>
          <a:xfrm>
            <a:off x="9402668" y="235249"/>
            <a:ext cx="2776985" cy="1229868"/>
            <a:chOff x="2906158" y="354532"/>
            <a:chExt cx="2295775" cy="1362107"/>
          </a:xfrm>
        </p:grpSpPr>
        <p:sp>
          <p:nvSpPr>
            <p:cNvPr id="8" name="TextBox 18"/>
            <p:cNvSpPr txBox="1"/>
            <p:nvPr/>
          </p:nvSpPr>
          <p:spPr>
            <a:xfrm>
              <a:off x="3741008" y="481697"/>
              <a:ext cx="1325774" cy="37133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16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Han Sans TC"/>
                  <a:ea typeface="Source Han Sans TC"/>
                </a:rPr>
                <a:t>您的公司名稱</a:t>
              </a:r>
            </a:p>
          </p:txBody>
        </p:sp>
        <p:sp>
          <p:nvSpPr>
            <p:cNvPr id="9" name="TextBox 19"/>
            <p:cNvSpPr txBox="1"/>
            <p:nvPr/>
          </p:nvSpPr>
          <p:spPr>
            <a:xfrm>
              <a:off x="3743580" y="735461"/>
              <a:ext cx="1458352" cy="247272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865" b="1">
                  <a:solidFill>
                    <a:schemeClr val="tx1">
                      <a:lumMod val="50000"/>
                      <a:lumOff val="50000"/>
                    </a:schemeClr>
                  </a:solidFill>
                  <a:latin typeface="Source Han Sans TC"/>
                  <a:ea typeface="Source Han Sans TC"/>
                  <a:cs typeface="Arial" panose="020B0604020202020204" pitchFamily="34" charset="0"/>
                </a:rPr>
                <a:t>您的公司名稱</a:t>
              </a:r>
              <a:endParaRPr lang="zh-CN" altLang="en-US" sz="865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20"/>
            <p:cNvSpPr txBox="1"/>
            <p:nvPr/>
          </p:nvSpPr>
          <p:spPr>
            <a:xfrm>
              <a:off x="2906157" y="354532"/>
              <a:ext cx="1063242" cy="136210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zh-TW" altLang="zh-TW" sz="3735" spc="-200">
                  <a:solidFill>
                    <a:schemeClr val="accent1"/>
                  </a:solidFill>
                  <a:latin typeface="Source Han Sans TC"/>
                  <a:ea typeface="Source Han Sans TC"/>
                  <a:cs typeface="Arial" panose="020B0604020202020204" pitchFamily="34" charset="0"/>
                </a:rPr>
                <a:t>LOGO</a:t>
              </a:r>
              <a:endParaRPr lang="zh-CN" altLang="en-US" sz="3735" spc="-20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>
                <a:latin typeface="Source Han Sans TC"/>
                <a:ea typeface="Source Han Sans TC"/>
              </a:rPr>
              <a:t>按一下此處編輯母版標題樣式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按一下此處編輯母版文字樣式</a:t>
            </a:r>
          </a:p>
          <a:p>
            <a:pPr lvl="1"/>
            <a:r>
              <a:rPr lang="zh-TW" altLang="zh-TW">
                <a:latin typeface="Source Han Sans TC"/>
                <a:ea typeface="Source Han Sans TC"/>
              </a:rPr>
              <a:t>第二級</a:t>
            </a:r>
          </a:p>
          <a:p>
            <a:pPr lvl="2"/>
            <a:r>
              <a:rPr lang="zh-TW" altLang="zh-TW">
                <a:latin typeface="Source Han Sans TC"/>
                <a:ea typeface="Source Han Sans TC"/>
              </a:rPr>
              <a:t>第三級</a:t>
            </a:r>
          </a:p>
          <a:p>
            <a:pPr lvl="3"/>
            <a:r>
              <a:rPr lang="zh-TW" altLang="zh-TW">
                <a:latin typeface="Source Han Sans TC"/>
                <a:ea typeface="Source Han Sans TC"/>
              </a:rPr>
              <a:t>第四級</a:t>
            </a:r>
          </a:p>
          <a:p>
            <a:pPr lvl="4"/>
            <a:r>
              <a:rPr lang="zh-TW" altLang="zh-TW">
                <a:latin typeface="Source Han Sans TC"/>
                <a:ea typeface="Source Han Sans TC"/>
              </a:rPr>
              <a:t>第五級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zh-TW" altLang="zh-TW">
                <a:latin typeface="Source Han Sans TC"/>
                <a:ea typeface="Source Han Sans TC"/>
              </a:rPr>
              <a:t>按一下此處編輯母版標題樣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>
                <a:latin typeface="Source Han Sans TC"/>
                <a:ea typeface="Source Han Sans TC"/>
              </a:rPr>
              <a:t>按一下此處編輯母版標題樣式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</a:t>
            </a:r>
          </a:p>
          <a:p>
            <a:pPr lvl="1"/>
            <a:r>
              <a:rPr lang="zh-TW" altLang="zh-TW">
                <a:latin typeface="Source Han Sans TC"/>
                <a:ea typeface="Source Han Sans TC"/>
              </a:rPr>
              <a:t>第二級</a:t>
            </a:r>
          </a:p>
          <a:p>
            <a:pPr lvl="2"/>
            <a:r>
              <a:rPr lang="zh-TW" altLang="zh-TW">
                <a:latin typeface="Source Han Sans TC"/>
                <a:ea typeface="Source Han Sans TC"/>
              </a:rPr>
              <a:t>第三級</a:t>
            </a:r>
          </a:p>
          <a:p>
            <a:pPr lvl="3"/>
            <a:r>
              <a:rPr lang="zh-TW" altLang="zh-TW">
                <a:latin typeface="Source Han Sans TC"/>
                <a:ea typeface="Source Han Sans TC"/>
              </a:rPr>
              <a:t>第四級</a:t>
            </a:r>
          </a:p>
          <a:p>
            <a:pPr lvl="4"/>
            <a:r>
              <a:rPr lang="zh-TW" altLang="zh-TW">
                <a:latin typeface="Source Han Sans TC"/>
                <a:ea typeface="Source Han Sans TC"/>
              </a:rPr>
              <a:t>第五級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</a:t>
            </a:r>
          </a:p>
          <a:p>
            <a:pPr lvl="1"/>
            <a:r>
              <a:rPr lang="zh-TW" altLang="zh-TW">
                <a:latin typeface="Source Han Sans TC"/>
                <a:ea typeface="Source Han Sans TC"/>
              </a:rPr>
              <a:t>第二級</a:t>
            </a:r>
          </a:p>
          <a:p>
            <a:pPr lvl="2"/>
            <a:r>
              <a:rPr lang="zh-TW" altLang="zh-TW">
                <a:latin typeface="Source Han Sans TC"/>
                <a:ea typeface="Source Han Sans TC"/>
              </a:rPr>
              <a:t>第三級</a:t>
            </a:r>
          </a:p>
          <a:p>
            <a:pPr lvl="3"/>
            <a:r>
              <a:rPr lang="zh-TW" altLang="zh-TW">
                <a:latin typeface="Source Han Sans TC"/>
                <a:ea typeface="Source Han Sans TC"/>
              </a:rPr>
              <a:t>第四級</a:t>
            </a:r>
          </a:p>
          <a:p>
            <a:pPr lvl="4"/>
            <a:r>
              <a:rPr lang="zh-TW" altLang="zh-TW">
                <a:latin typeface="Source Han Sans TC"/>
                <a:ea typeface="Source Han Sans TC"/>
              </a:rPr>
              <a:t>第五級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zh-TW">
                <a:latin typeface="Source Han Sans TC"/>
                <a:ea typeface="Source Han Sans TC"/>
              </a:rPr>
              <a:t>按一下此處編輯母版標題樣式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>
            <a:normAutofit/>
          </a:bodyPr>
          <a:lstStyle/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</a:t>
            </a:r>
          </a:p>
          <a:p>
            <a:pPr lvl="1"/>
            <a:r>
              <a:rPr lang="zh-TW" altLang="zh-TW">
                <a:latin typeface="Source Han Sans TC"/>
                <a:ea typeface="Source Han Sans TC"/>
              </a:rPr>
              <a:t>第二級</a:t>
            </a:r>
          </a:p>
          <a:p>
            <a:pPr lvl="2"/>
            <a:r>
              <a:rPr lang="zh-TW" altLang="zh-TW">
                <a:latin typeface="Source Han Sans TC"/>
                <a:ea typeface="Source Han Sans TC"/>
              </a:rPr>
              <a:t>第三級</a:t>
            </a:r>
          </a:p>
          <a:p>
            <a:pPr lvl="3"/>
            <a:r>
              <a:rPr lang="zh-TW" altLang="zh-TW">
                <a:latin typeface="Source Han Sans TC"/>
                <a:ea typeface="Source Han Sans TC"/>
              </a:rPr>
              <a:t>第四級</a:t>
            </a:r>
          </a:p>
          <a:p>
            <a:pPr lvl="4"/>
            <a:r>
              <a:rPr lang="zh-TW" altLang="zh-TW">
                <a:latin typeface="Source Han Sans TC"/>
                <a:ea typeface="Source Han Sans TC"/>
              </a:rPr>
              <a:t>第五級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>
            <a:normAutofit/>
          </a:bodyPr>
          <a:lstStyle/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</a:t>
            </a:r>
          </a:p>
          <a:p>
            <a:pPr lvl="1"/>
            <a:r>
              <a:rPr lang="zh-TW" altLang="zh-TW">
                <a:latin typeface="Source Han Sans TC"/>
                <a:ea typeface="Source Han Sans TC"/>
              </a:rPr>
              <a:t>第二級</a:t>
            </a:r>
          </a:p>
          <a:p>
            <a:pPr lvl="2"/>
            <a:r>
              <a:rPr lang="zh-TW" altLang="zh-TW">
                <a:latin typeface="Source Han Sans TC"/>
                <a:ea typeface="Source Han Sans TC"/>
              </a:rPr>
              <a:t>第三級</a:t>
            </a:r>
          </a:p>
          <a:p>
            <a:pPr lvl="3"/>
            <a:r>
              <a:rPr lang="zh-TW" altLang="zh-TW">
                <a:latin typeface="Source Han Sans TC"/>
                <a:ea typeface="Source Han Sans TC"/>
              </a:rPr>
              <a:t>第四級</a:t>
            </a:r>
          </a:p>
          <a:p>
            <a:pPr lvl="4"/>
            <a:r>
              <a:rPr lang="zh-TW" altLang="zh-TW">
                <a:latin typeface="Source Han Sans TC"/>
                <a:ea typeface="Source Han Sans TC"/>
              </a:rPr>
              <a:t>第五級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>
                <a:latin typeface="Source Han Sans TC"/>
                <a:ea typeface="Source Han Sans TC"/>
              </a:rPr>
              <a:t>按一下此處編輯母版標題樣式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zh-TW">
                <a:latin typeface="Source Han Sans TC"/>
                <a:ea typeface="Source Han Sans TC"/>
              </a:rPr>
              <a:t>按一下此處編輯母版標題樣式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vert">
            <a:normAutofit/>
          </a:bodyPr>
          <a:lstStyle/>
          <a:p>
            <a:r>
              <a:rPr lang="zh-TW" altLang="zh-TW">
                <a:latin typeface="Source Han Sans TC"/>
                <a:ea typeface="Source Han Sans TC"/>
              </a:rPr>
              <a:t>按一下此處編輯母版標題樣式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vert">
            <a:normAutofit/>
          </a:bodyPr>
          <a:lstStyle/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</a:t>
            </a:r>
          </a:p>
          <a:p>
            <a:pPr lvl="1"/>
            <a:r>
              <a:rPr lang="zh-TW" altLang="zh-TW">
                <a:latin typeface="Source Han Sans TC"/>
                <a:ea typeface="Source Han Sans TC"/>
              </a:rPr>
              <a:t>第二級</a:t>
            </a:r>
          </a:p>
          <a:p>
            <a:pPr lvl="2"/>
            <a:r>
              <a:rPr lang="zh-TW" altLang="zh-TW">
                <a:latin typeface="Source Han Sans TC"/>
                <a:ea typeface="Source Han Sans TC"/>
              </a:rPr>
              <a:t>第三級</a:t>
            </a:r>
          </a:p>
          <a:p>
            <a:pPr lvl="3"/>
            <a:r>
              <a:rPr lang="zh-TW" altLang="zh-TW">
                <a:latin typeface="Source Han Sans TC"/>
                <a:ea typeface="Source Han Sans TC"/>
              </a:rPr>
              <a:t>第四級</a:t>
            </a:r>
          </a:p>
          <a:p>
            <a:pPr lvl="4"/>
            <a:r>
              <a:rPr lang="zh-TW" altLang="zh-TW">
                <a:latin typeface="Source Han Sans TC"/>
                <a:ea typeface="Source Han Sans TC"/>
              </a:rPr>
              <a:t>第五級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zh-TW">
                <a:latin typeface="Source Han Sans TC"/>
                <a:ea typeface="Source Han Sans TC"/>
              </a:rPr>
              <a:t>按一下此處編輯母版標題樣式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zh-TW">
                <a:latin typeface="Source Han Sans TC"/>
                <a:ea typeface="Source Han Sans TC"/>
              </a:rPr>
              <a:t>按一下此處編輯母版文字樣式</a:t>
            </a:r>
          </a:p>
          <a:p>
            <a:pPr lvl="1"/>
            <a:r>
              <a:rPr lang="zh-TW" altLang="zh-TW">
                <a:latin typeface="Source Han Sans TC"/>
                <a:ea typeface="Source Han Sans TC"/>
              </a:rPr>
              <a:t>第二級</a:t>
            </a:r>
          </a:p>
          <a:p>
            <a:pPr lvl="2"/>
            <a:r>
              <a:rPr lang="zh-TW" altLang="zh-TW">
                <a:latin typeface="Source Han Sans TC"/>
                <a:ea typeface="Source Han Sans TC"/>
              </a:rPr>
              <a:t>第三級</a:t>
            </a:r>
          </a:p>
          <a:p>
            <a:pPr lvl="3"/>
            <a:r>
              <a:rPr lang="zh-TW" altLang="zh-TW">
                <a:latin typeface="Source Han Sans TC"/>
                <a:ea typeface="Source Han Sans TC"/>
              </a:rPr>
              <a:t>第四級</a:t>
            </a:r>
          </a:p>
          <a:p>
            <a:pPr lvl="4"/>
            <a:r>
              <a:rPr lang="zh-TW" altLang="zh-TW">
                <a:latin typeface="Source Han Sans TC"/>
                <a:ea typeface="Source Han Sans TC"/>
              </a:rPr>
              <a:t>第五級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TW" altLang="zh-TW" sz="1100" smtClean="0">
                <a:latin typeface="Source Han Sans TC"/>
                <a:ea typeface="Source Han Sans TC"/>
              </a:rPr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TW" altLang="zh-TW" smtClean="0">
                <a:latin typeface="Source Han Sans TC"/>
                <a:ea typeface="Source Han Sans TC"/>
              </a:r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0" y="-45085"/>
            <a:ext cx="12192000" cy="670814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8890" y="-9525"/>
            <a:ext cx="12183110" cy="687705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908789" y="1235267"/>
            <a:ext cx="8413750" cy="8229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馬祖航空站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第二次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SMS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安全委員會會議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9742" y="4709721"/>
            <a:ext cx="1740041" cy="164423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307640" y="4317048"/>
            <a:ext cx="5252700" cy="764437"/>
          </a:xfrm>
          <a:prstGeom prst="rect">
            <a:avLst/>
          </a:prstGeom>
          <a:noFill/>
        </p:spPr>
        <p:txBody>
          <a:bodyPr wrap="square" rtlCol="0">
            <a:normAutofit fontScale="32500" lnSpcReduction="20000"/>
          </a:bodyPr>
          <a:lstStyle/>
          <a:p>
            <a:pPr algn="ctr"/>
            <a:r>
              <a:rPr lang="en-US" altLang="zh-TW" sz="7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7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74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7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74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7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7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7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星期一</a:t>
            </a:r>
            <a:r>
              <a:rPr lang="en-US" altLang="zh-TW" sz="7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7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上午</a:t>
            </a:r>
            <a:r>
              <a:rPr lang="en-US" altLang="zh-TW" sz="7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7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en-US" altLang="zh-TW" sz="7400" dirty="0">
                <a:latin typeface="標楷體" panose="03000509000000000000" pitchFamily="65" charset="-120"/>
                <a:ea typeface="標楷體" panose="03000509000000000000" pitchFamily="65" charset="-120"/>
              </a:rPr>
              <a:t>00</a:t>
            </a:r>
            <a:r>
              <a:rPr lang="zh-TW" altLang="en-US" sz="7400" dirty="0"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endParaRPr lang="en-US" altLang="zh-TW" sz="7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7400" dirty="0">
                <a:latin typeface="標楷體" panose="03000509000000000000" pitchFamily="65" charset="-120"/>
                <a:ea typeface="標楷體" panose="03000509000000000000" pitchFamily="65" charset="-120"/>
              </a:rPr>
              <a:t>本站第二航廈二樓會議室</a:t>
            </a:r>
            <a:endParaRPr lang="en-US" altLang="zh-TW" sz="7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zh-CN" altLang="en-US" sz="2400" b="1" dirty="0">
              <a:solidFill>
                <a:schemeClr val="accent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353465" y="2975213"/>
            <a:ext cx="202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本次會議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PPT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檔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25" y="3303019"/>
            <a:ext cx="2975213" cy="297521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-20955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633743" y="2660422"/>
            <a:ext cx="1022587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 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年度「安全管理系統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危害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事件</a:t>
            </a:r>
            <a:endParaRPr lang="zh-TW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08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0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4885528" y="818543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944498" y="2208993"/>
            <a:ext cx="4191061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野生動物危害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鳥擊危害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人員危害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: 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車輛危害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航空器危害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6.FOD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危害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endParaRPr lang="en-US" altLang="zh-TW" sz="5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885528" y="2208993"/>
            <a:ext cx="3775393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消防救護危害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保安危害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en-US" altLang="zh-TW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9.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設備危害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: 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10.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施工危害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: 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11.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飛航管制危害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: 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12.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汙染物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: 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其他危害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2092713" y="1183097"/>
            <a:ext cx="78021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年度</a:t>
            </a:r>
            <a:r>
              <a:rPr lang="zh-TW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危害通報事件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(9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-12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31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345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-20955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761502" y="2660422"/>
            <a:ext cx="98796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五、安全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危害事件風險降低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策略</a:t>
            </a:r>
            <a:endParaRPr lang="en-US" altLang="zh-TW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研討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906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0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359472"/>
              </p:ext>
            </p:extLst>
          </p:nvPr>
        </p:nvGraphicFramePr>
        <p:xfrm>
          <a:off x="246077" y="149630"/>
          <a:ext cx="11738124" cy="6476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1890"/>
                <a:gridCol w="2021731"/>
                <a:gridCol w="1601805"/>
                <a:gridCol w="393249"/>
                <a:gridCol w="2427317"/>
                <a:gridCol w="1231874"/>
                <a:gridCol w="1178816"/>
                <a:gridCol w="1701442"/>
              </a:tblGrid>
              <a:tr h="9229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風險因子內容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危害後果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現有預防措施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與風險值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進一步風險降低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策略與</a:t>
                      </a: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風險值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負責單位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完成日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05048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LZN-2024-003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登機門在無感應通行證的情況下可徒手拉開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可能導致等待登機旅客於未經允許下進入機坪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請航空公司及航警加強巡視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於登機門下加裝鎖頭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風險指數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:1C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容忍度等級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可接受區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業務組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</a:tr>
              <a:tr h="35514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風險指數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:2C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容忍度等級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可容忍區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798774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安全辦公室提案成立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日期：</a:t>
                      </a:r>
                      <a:r>
                        <a:rPr 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安全工作小組討論完成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日期：</a:t>
                      </a:r>
                      <a:r>
                        <a:rPr 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安全委員會通過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日期：</a:t>
                      </a:r>
                      <a:r>
                        <a:rPr 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圖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6556" y="3269619"/>
            <a:ext cx="3071126" cy="240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70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0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469443"/>
              </p:ext>
            </p:extLst>
          </p:nvPr>
        </p:nvGraphicFramePr>
        <p:xfrm>
          <a:off x="221223" y="162838"/>
          <a:ext cx="11738124" cy="66416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5068"/>
                <a:gridCol w="1928553"/>
                <a:gridCol w="1601805"/>
                <a:gridCol w="393249"/>
                <a:gridCol w="2427317"/>
                <a:gridCol w="1231874"/>
                <a:gridCol w="1178816"/>
                <a:gridCol w="1701442"/>
              </a:tblGrid>
              <a:tr h="816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風險因子內容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危害後果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現有預防措施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與風險值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進一步風險降低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策略與</a:t>
                      </a: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風險值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負責單位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完成日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4233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LZN-2024-004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下機旅客誤闖登機門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無法確實控管到站旅客是否已離開管制區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請航空公司派員指引下機旅客</a:t>
                      </a:r>
                      <a:r>
                        <a:rPr lang="zh-TW" altLang="en-US" sz="2400" b="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動線</a:t>
                      </a:r>
                      <a:endParaRPr lang="en-US" altLang="zh-TW" sz="24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於內候機室外方有更明顯標誌「禁止進入」，以及到站出口有更明顯標誌「到站出口」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風險指數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:1C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容忍度等級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可接受區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業務組</a:t>
                      </a:r>
                      <a:r>
                        <a:rPr lang="en-US" altLang="zh-TW" sz="24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</a:tr>
              <a:tr h="322201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風險指數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:2C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容忍度等級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可容忍區</a:t>
                      </a:r>
                      <a:endParaRPr lang="en-US" altLang="zh-TW" sz="2400" b="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070239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安全辦公室提案成立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日期：</a:t>
                      </a:r>
                      <a:r>
                        <a:rPr 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安全工作小組討論完成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日期：</a:t>
                      </a:r>
                      <a:r>
                        <a:rPr 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安全委員會通過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日期：</a:t>
                      </a:r>
                      <a:r>
                        <a:rPr 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</a:t>
                      </a:r>
                      <a:r>
                        <a:rPr lang="zh-TW" altLang="en-US" sz="2400" b="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8229" marR="48229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圖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9082" y="2972986"/>
            <a:ext cx="3071126" cy="240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99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-20955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794612" y="2660422"/>
            <a:ext cx="884088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年度安全績效指標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endParaRPr lang="en-US" altLang="zh-TW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目標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訂定</a:t>
            </a:r>
          </a:p>
        </p:txBody>
      </p:sp>
    </p:spTree>
    <p:extLst>
      <p:ext uri="{BB962C8B-B14F-4D97-AF65-F5344CB8AC3E}">
        <p14:creationId xmlns:p14="http://schemas.microsoft.com/office/powerpoint/2010/main" val="375836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-20955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794" y="5715"/>
            <a:ext cx="5147261" cy="688848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055" y="1157021"/>
            <a:ext cx="6459768" cy="4943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6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-20955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" y="-20955"/>
            <a:ext cx="5255345" cy="688848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5917" y="844134"/>
            <a:ext cx="6548409" cy="530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10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-20955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2917437" y="2967335"/>
            <a:ext cx="43396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七、主席結論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082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0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3714611" y="2904470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TW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散會</a:t>
            </a:r>
            <a:endParaRPr lang="zh-TW" altLang="zh-TW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882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53278" y="0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會議議程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69" name="直接连接符 68"/>
          <p:cNvCxnSpPr/>
          <p:nvPr/>
        </p:nvCxnSpPr>
        <p:spPr>
          <a:xfrm>
            <a:off x="5793570" y="1606696"/>
            <a:ext cx="702527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字方塊 1"/>
          <p:cNvSpPr txBox="1"/>
          <p:nvPr/>
        </p:nvSpPr>
        <p:spPr>
          <a:xfrm>
            <a:off x="794062" y="1529302"/>
            <a:ext cx="107015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	主席致詞</a:t>
            </a:r>
          </a:p>
          <a:p>
            <a:pPr lvl="0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	安全辦公室報告、危害案件分析及策略研討</a:t>
            </a:r>
          </a:p>
          <a:p>
            <a:pPr lvl="0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（一）「安全管理系統」安全政策檢視</a:t>
            </a:r>
          </a:p>
          <a:p>
            <a:pPr lvl="0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（二）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年度安全績效指標及目標監控報告</a:t>
            </a:r>
          </a:p>
          <a:p>
            <a:pPr lvl="0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（三）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年度「安全管理系統」危害事件說明</a:t>
            </a:r>
          </a:p>
          <a:p>
            <a:pPr lvl="0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（四）安全危害事件風險降低策略研討</a:t>
            </a:r>
          </a:p>
          <a:p>
            <a:pPr lvl="0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（五）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年度安全績效指標及目標訂定</a:t>
            </a:r>
          </a:p>
          <a:p>
            <a:pPr lvl="0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三、	主席結論</a:t>
            </a:r>
          </a:p>
          <a:p>
            <a:pPr lvl="0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四、	散會</a:t>
            </a: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5841" y="4150895"/>
            <a:ext cx="2363649" cy="223350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0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2904834" y="2904470"/>
            <a:ext cx="43396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主席</a:t>
            </a:r>
            <a:r>
              <a:rPr lang="zh-TW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致詞</a:t>
            </a:r>
            <a:endParaRPr lang="zh-TW" altLang="zh-TW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561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-20955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2133436" y="2904470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安全政策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檢視</a:t>
            </a:r>
            <a:endParaRPr lang="zh-TW" altLang="zh-TW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559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-20955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7646" y="-76125"/>
            <a:ext cx="5791198" cy="69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31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-20955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1006972" y="2559708"/>
            <a:ext cx="849463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年度安全績效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指標</a:t>
            </a:r>
            <a:endParaRPr lang="en-US" altLang="zh-TW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/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及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目標監控報告</a:t>
            </a:r>
            <a:endParaRPr lang="zh-TW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41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0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686209" y="858439"/>
            <a:ext cx="1025333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重大後果事件目標值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民航局訂定 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•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車輛或其他地面設備造成跑道入侵導致航空器重飛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放棄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起飛事件 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‐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目標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年移動平均</a:t>
            </a:r>
            <a:r>
              <a:rPr lang="en-US" altLang="zh-TW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1.8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百萬起降架次以下 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‐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現狀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：本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站維持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‐&gt;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達成 </a:t>
            </a:r>
            <a:endParaRPr lang="en-US" altLang="zh-TW" sz="24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4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•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因地面作業不當或裝備失效，導致航空器受損須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停機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檢修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事件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發生率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‐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目標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1.8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十萬起降架次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以下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‐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現狀：本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站維持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0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‐&gt;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達成</a:t>
            </a:r>
            <a:endParaRPr lang="en-US" altLang="zh-TW" sz="24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0141" y="4175200"/>
            <a:ext cx="2283605" cy="2157871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10159676" y="497053"/>
            <a:ext cx="1622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落後指標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326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0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690805" y="903892"/>
            <a:ext cx="102533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輕度後果事件目標值</a:t>
            </a:r>
            <a:endParaRPr lang="en-US" altLang="zh-TW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133666" y="504171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落後指標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510961" y="3135303"/>
            <a:ext cx="9610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年本站輕度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後果事件目標值仍在收集相關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資料，預計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年訂定 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003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-5715" y="-20955"/>
            <a:ext cx="12192000" cy="6888480"/>
            <a:chOff x="0" y="0"/>
            <a:chExt cx="12192000" cy="7578726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37893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3789363"/>
              <a:ext cx="12192000" cy="3789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928" t="-271" r="1233" b="2775"/>
          <a:stretch>
            <a:fillRect/>
          </a:stretch>
        </p:blipFill>
        <p:spPr>
          <a:xfrm>
            <a:off x="23584" y="0"/>
            <a:ext cx="12183110" cy="68770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5561013" y="869794"/>
            <a:ext cx="1108253" cy="646481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875" y="3308985"/>
            <a:ext cx="3254615" cy="3075418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963615" y="869794"/>
            <a:ext cx="102533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其他領先指標目標值</a:t>
            </a:r>
            <a:endParaRPr lang="en-US" altLang="zh-TW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626225" y="2386069"/>
            <a:ext cx="816762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每三個月執行至少一件風險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評估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‐&gt;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達成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(113.08.12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改變管理專案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每半年辦理一場針對空側作業人員辦理機坪安全教育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訓練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‐&gt;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未達成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預計與本年度第四季空側會議合併辦理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42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2.6 unknown"/>
  <p:tag name="AS_RELEASE_DATE" val="2021.11.30"/>
  <p:tag name="AS_TITLE" val="Aspose.Slides for Java"/>
  <p:tag name="AS_VERSION" val="21.1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2555</TotalTime>
  <Words>662</Words>
  <Application>Microsoft Office PowerPoint</Application>
  <PresentationFormat>寬螢幕</PresentationFormat>
  <Paragraphs>149</Paragraphs>
  <Slides>19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9" baseType="lpstr">
      <vt:lpstr>Microsoft YaHei</vt:lpstr>
      <vt:lpstr>SimSun</vt:lpstr>
      <vt:lpstr>Source Han Sans TC</vt:lpstr>
      <vt:lpstr>新細明體</vt:lpstr>
      <vt:lpstr>標楷體</vt:lpstr>
      <vt:lpstr>Arial</vt:lpstr>
      <vt:lpstr>Calibri</vt:lpstr>
      <vt:lpstr>Impact</vt:lpstr>
      <vt:lpstr>Times New Roman</vt:lpstr>
      <vt:lpstr>Office 主题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Work report PPT template</dc:title>
  <dc:creator>摄图网</dc:creator>
  <cp:lastModifiedBy>user</cp:lastModifiedBy>
  <cp:revision>90</cp:revision>
  <dcterms:created xsi:type="dcterms:W3CDTF">2018-02-02T13:09:00Z</dcterms:created>
  <dcterms:modified xsi:type="dcterms:W3CDTF">2025-06-08T09:26:57Z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2052-10.1.0.7106</vt:lpwstr>
  </property>
</Properties>
</file>